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59" r:id="rId8"/>
    <p:sldId id="260" r:id="rId9"/>
    <p:sldId id="261" r:id="rId10"/>
    <p:sldId id="262" r:id="rId11"/>
    <p:sldId id="263" r:id="rId12"/>
    <p:sldId id="268" r:id="rId13"/>
    <p:sldId id="269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0673EE-5665-41EA-8C47-C366F4E99FC1}" type="datetimeFigureOut">
              <a:rPr lang="ru-RU" smtClean="0"/>
              <a:pPr/>
              <a:t>10.03.2011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F9A1A1-29DE-4B75-BDE1-8DDAE78EB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&#1059;&#1088;&#1086;&#1082;%20&#1082;%2090-&#1083;&#1077;&#1090;&#1080;&#1102;%20&#1040;.&#1044;.&#1057;&#1072;&#1093;&#1072;&#1088;&#1086;&#1074;&#1072;\&#1057;%20&#1095;&#1077;&#1075;&#1086;%20&#1085;&#1072;&#1095;&#1080;&#1085;&#1072;&#1077;&#1090;&#1089;&#1103;%20&#1056;&#1086;&#1076;&#1080;&#1085;&#1072;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конкурсы\Я - гражданин России\1260288419_800px-flag-map_of_russia.svg.png"/>
          <p:cNvPicPr>
            <a:picLocks noChangeAspect="1" noChangeArrowheads="1"/>
          </p:cNvPicPr>
          <p:nvPr/>
        </p:nvPicPr>
        <p:blipFill>
          <a:blip r:embed="rId3" cstate="screen">
            <a:lum bright="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214422"/>
          </a:xfrm>
        </p:spPr>
        <p:txBody>
          <a:bodyPr>
            <a:noAutofit/>
          </a:bodyPr>
          <a:lstStyle/>
          <a:p>
            <a:pPr algn="ctr"/>
            <a:r>
              <a:rPr lang="ru-RU" sz="2000" i="1" dirty="0" smtClean="0">
                <a:solidFill>
                  <a:schemeClr val="tx1"/>
                </a:solidFill>
              </a:rPr>
              <a:t>Муниципальное оздоровительное образовательное учреждение санаторного типа для детей, нуждающихся в длительном лечении </a:t>
            </a:r>
            <a:br>
              <a:rPr lang="ru-RU" sz="2000" i="1" dirty="0" smtClean="0">
                <a:solidFill>
                  <a:schemeClr val="tx1"/>
                </a:solidFill>
              </a:rPr>
            </a:br>
            <a:r>
              <a:rPr lang="ru-RU" sz="2000" i="1" dirty="0" smtClean="0">
                <a:solidFill>
                  <a:schemeClr val="tx1"/>
                </a:solidFill>
              </a:rPr>
              <a:t>«Санаторная школа-интернат №5»</a:t>
            </a:r>
            <a:endParaRPr lang="ru-RU" sz="2000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293096"/>
            <a:ext cx="5112568" cy="86409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>
              <a:spcBef>
                <a:spcPct val="0"/>
              </a:spcBef>
            </a:pPr>
            <a:r>
              <a:rPr lang="ru-RU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Учителя: Горюнова В.Х., учитель истории;</a:t>
            </a:r>
          </a:p>
          <a:p>
            <a:pPr algn="l">
              <a:spcBef>
                <a:spcPct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r>
              <a:rPr lang="ru-RU" sz="18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Хоба</a:t>
            </a:r>
            <a:r>
              <a:rPr lang="ru-RU" sz="18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А.А., учитель информатики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1112" y="2967335"/>
            <a:ext cx="788389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all" spc="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Я – гражданин России</a:t>
            </a:r>
            <a:endParaRPr lang="ru-RU" sz="4800" b="1" cap="all" spc="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843808" y="6425952"/>
            <a:ext cx="3168352" cy="432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b="1" dirty="0" smtClean="0">
                <a:latin typeface="+mj-lt"/>
                <a:ea typeface="+mj-ea"/>
                <a:cs typeface="+mj-cs"/>
              </a:rPr>
              <a:t>Ленинск – Кузнецкий</a:t>
            </a:r>
            <a:r>
              <a:rPr lang="ru-RU" sz="2000" b="1" dirty="0">
                <a:latin typeface="+mj-lt"/>
                <a:ea typeface="+mj-ea"/>
                <a:cs typeface="+mj-cs"/>
              </a:rPr>
              <a:t>, 2011</a:t>
            </a:r>
          </a:p>
        </p:txBody>
      </p:sp>
      <p:pic>
        <p:nvPicPr>
          <p:cNvPr id="8" name="С чего начинается Родин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43966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Server\Рабочий стол\Я - гражданин России\9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1357298"/>
            <a:ext cx="2714612" cy="431800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6072230" cy="4525963"/>
          </a:xfrm>
        </p:spPr>
        <p:txBody>
          <a:bodyPr>
            <a:normAutofit/>
          </a:bodyPr>
          <a:lstStyle/>
          <a:p>
            <a:pPr marL="176213" indent="0" algn="just">
              <a:buNone/>
            </a:pPr>
            <a:r>
              <a:rPr lang="ru-RU" dirty="0" smtClean="0"/>
              <a:t>- качество, свойство поведения человека, гражданина, проявляющееся в его готовности и способности активно участвовать в делах общества и государства, сознательно пользоваться своими правами, свободами и выполнять свои обязанности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Гражданственность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306" y="2428868"/>
            <a:ext cx="5050904" cy="1928826"/>
          </a:xfrm>
        </p:spPr>
        <p:txBody>
          <a:bodyPr>
            <a:noAutofit/>
          </a:bodyPr>
          <a:lstStyle/>
          <a:p>
            <a:pPr marL="88900" indent="20638" algn="r">
              <a:buNone/>
            </a:pPr>
            <a:r>
              <a:rPr lang="ru-RU" sz="2800" dirty="0" smtClean="0"/>
              <a:t>« Как гражданин … я чувствую ответственность за происходящие события...» 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Андрей Дмитриевич Сахаров</a:t>
            </a:r>
            <a:endParaRPr lang="ru-RU" dirty="0"/>
          </a:p>
        </p:txBody>
      </p:sp>
      <p:pic>
        <p:nvPicPr>
          <p:cNvPr id="1026" name="Picture 2" descr="C:\Documents and Settings\Server\Рабочий стол\Я - гражданин России\Foto_na_zagranpasport_chb_big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428736"/>
            <a:ext cx="3240360" cy="4250796"/>
          </a:xfrm>
          <a:prstGeom prst="rect">
            <a:avLst/>
          </a:prstGeom>
          <a:noFill/>
        </p:spPr>
      </p:pic>
      <p:pic>
        <p:nvPicPr>
          <p:cNvPr id="6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Творческая работа</a:t>
            </a:r>
            <a:endParaRPr lang="ru-RU" sz="4400" dirty="0"/>
          </a:p>
        </p:txBody>
      </p:sp>
      <p:pic>
        <p:nvPicPr>
          <p:cNvPr id="4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6" name="Picture 2" descr="E:\на папки\0511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1428736"/>
            <a:ext cx="4014790" cy="4725742"/>
          </a:xfrm>
          <a:prstGeom prst="round2DiagRect">
            <a:avLst>
              <a:gd name="adj1" fmla="val 25538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Права ребенка\254732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59774">
            <a:off x="3259971" y="2257424"/>
            <a:ext cx="2857500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714504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/>
              <a:t>Итоги урока</a:t>
            </a:r>
            <a:endParaRPr lang="ru-RU" sz="9600" dirty="0"/>
          </a:p>
        </p:txBody>
      </p:sp>
      <p:pic>
        <p:nvPicPr>
          <p:cNvPr id="2050" name="Picture 2" descr="E:\Права ребенка\254732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357430"/>
            <a:ext cx="2857500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Picture 2" descr="E:\Права ребенка\254732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46889">
            <a:off x="3643306" y="2500306"/>
            <a:ext cx="2857500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2428868"/>
            <a:ext cx="621510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122" name="Picture 2" descr="E:\Права ребенка\презент\Deti83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86031" flipH="1">
            <a:off x="661146" y="3129558"/>
            <a:ext cx="2320943" cy="2822267"/>
          </a:xfrm>
          <a:prstGeom prst="rect">
            <a:avLst/>
          </a:prstGeom>
          <a:noFill/>
        </p:spPr>
      </p:pic>
      <p:pic>
        <p:nvPicPr>
          <p:cNvPr id="5125" name="Picture 5" descr="E:\Права ребенка\презент\BlestjashieDetki_3_Ozornjata_ru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0"/>
            <a:ext cx="2400300" cy="2647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429684" cy="332899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ru-RU" i="1" dirty="0" smtClean="0"/>
              <a:t>Что такое патриотизм?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ru-RU" i="1" dirty="0" smtClean="0"/>
              <a:t>Что нужно сделать, чтобы государственную власть уважали?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ru-RU" i="1" dirty="0" smtClean="0"/>
              <a:t>Как граждане России  –  какие имеете  права?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ru-RU" i="1" dirty="0" smtClean="0"/>
              <a:t>Какой он – Великий гражданин России?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143000"/>
          </a:xfrm>
        </p:spPr>
        <p:txBody>
          <a:bodyPr/>
          <a:lstStyle/>
          <a:p>
            <a:r>
              <a:rPr lang="ru-RU" dirty="0" smtClean="0"/>
              <a:t>Мотивационные вопросы:</a:t>
            </a:r>
            <a:endParaRPr lang="ru-RU" dirty="0"/>
          </a:p>
        </p:txBody>
      </p:sp>
      <p:pic>
        <p:nvPicPr>
          <p:cNvPr id="5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1785926"/>
            <a:ext cx="447199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Равными ли правами пользуются в мире дети разного цвета кожи?</a:t>
            </a:r>
          </a:p>
          <a:p>
            <a:r>
              <a:rPr lang="ru-RU" dirty="0" smtClean="0"/>
              <a:t>Кто обеспечивает защиту и заботу о детях в нашей стране?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Давайте обсудим!</a:t>
            </a:r>
            <a:endParaRPr lang="ru-RU" dirty="0"/>
          </a:p>
        </p:txBody>
      </p:sp>
      <p:pic>
        <p:nvPicPr>
          <p:cNvPr id="1026" name="Picture 2" descr="E:\Права ребенка\презент\7fb522b9a625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85926"/>
            <a:ext cx="3786214" cy="3762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25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5472122" cy="4525963"/>
          </a:xfrm>
        </p:spPr>
        <p:txBody>
          <a:bodyPr/>
          <a:lstStyle/>
          <a:p>
            <a:r>
              <a:rPr lang="ru-RU" dirty="0" smtClean="0"/>
              <a:t>Какое неотъемлемое право имеет каждый ребёнок?</a:t>
            </a:r>
          </a:p>
          <a:p>
            <a:r>
              <a:rPr lang="ru-RU" dirty="0" smtClean="0"/>
              <a:t>Кто без решения суда имеет право забрать ребёнка у родителей?</a:t>
            </a:r>
          </a:p>
          <a:p>
            <a:r>
              <a:rPr lang="ru-RU" dirty="0" smtClean="0"/>
              <a:t>Имеет ли право ребёнок на неприкосновенность своего жилища и тайну переписки?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Давайте обсудим!</a:t>
            </a:r>
            <a:endParaRPr lang="ru-RU" dirty="0"/>
          </a:p>
        </p:txBody>
      </p:sp>
      <p:pic>
        <p:nvPicPr>
          <p:cNvPr id="2050" name="Picture 2" descr="E:\Права ребенка\презент\p147_105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36329">
            <a:off x="5842251" y="1022894"/>
            <a:ext cx="2742695" cy="2147649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052" name="Picture 4" descr="E:\Права ребенка\презент\Deti7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52721">
            <a:off x="6315141" y="3576617"/>
            <a:ext cx="2286016" cy="1383641"/>
          </a:xfrm>
          <a:prstGeom prst="rect">
            <a:avLst/>
          </a:prstGeom>
          <a:noFill/>
        </p:spPr>
      </p:pic>
      <p:pic>
        <p:nvPicPr>
          <p:cNvPr id="9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53" name="Picture 5" descr="E:\Права ребенка\презент\BlestjashieDetki_31_Ozornjata_ru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3643306" y="5072074"/>
            <a:ext cx="2179448" cy="15430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8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3" dur="1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4" dur="1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714612" y="1928802"/>
            <a:ext cx="6429388" cy="2733490"/>
          </a:xfrm>
        </p:spPr>
        <p:txBody>
          <a:bodyPr/>
          <a:lstStyle/>
          <a:p>
            <a:r>
              <a:rPr lang="ru-RU" dirty="0" smtClean="0"/>
              <a:t>Имеет ли право ребёнок свободно выражать свои взгляды?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Может ли ребёнок пользоваться СМИ?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Давайте обсудим!</a:t>
            </a:r>
            <a:endParaRPr lang="ru-RU" dirty="0"/>
          </a:p>
        </p:txBody>
      </p:sp>
      <p:pic>
        <p:nvPicPr>
          <p:cNvPr id="3075" name="Picture 3" descr="E:\Права ребенка\презент\Deti8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15053">
            <a:off x="641721" y="2188370"/>
            <a:ext cx="2087564" cy="2478982"/>
          </a:xfrm>
          <a:prstGeom prst="rect">
            <a:avLst/>
          </a:prstGeom>
          <a:noFill/>
        </p:spPr>
      </p:pic>
      <p:pic>
        <p:nvPicPr>
          <p:cNvPr id="8" name="Picture 3" descr="E:\Права ребенка\презент\Deti3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65733">
            <a:off x="4510466" y="4011800"/>
            <a:ext cx="2382884" cy="2371029"/>
          </a:xfrm>
          <a:prstGeom prst="rect">
            <a:avLst/>
          </a:prstGeom>
          <a:noFill/>
        </p:spPr>
      </p:pic>
      <p:pic>
        <p:nvPicPr>
          <p:cNvPr id="9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71604" y="2357430"/>
            <a:ext cx="6286544" cy="129697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Физминутка</a:t>
            </a:r>
            <a:endParaRPr lang="ru-RU" sz="66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098" name="Picture 2" descr="E:\Права ребенка\презент\BlestjashieDetki_7_Ozornjata_ru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214290"/>
            <a:ext cx="1657350" cy="2381250"/>
          </a:xfrm>
          <a:prstGeom prst="rect">
            <a:avLst/>
          </a:prstGeom>
          <a:noFill/>
        </p:spPr>
      </p:pic>
      <p:pic>
        <p:nvPicPr>
          <p:cNvPr id="6" name="Picture 6" descr="E:\Права ребенка\презент\Deti8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4000504"/>
            <a:ext cx="2328870" cy="238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1481328"/>
            <a:ext cx="7286676" cy="437656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– это уверенность в себе, внутренняя вера в себя, однако эта уверенность не строиться лишь на преимуществе и преобладания над другими, не должна превращаться в эгоистичное чувство, в чувство превосходства над людьми.</a:t>
            </a:r>
          </a:p>
          <a:p>
            <a:pPr algn="just">
              <a:buNone/>
            </a:pPr>
            <a:r>
              <a:rPr lang="ru-RU" dirty="0" smtClean="0"/>
              <a:t>Самоуважение представляет собой один из основополагающих принципов, на которых зиждется успех в любой сфере деятельности.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ru-RU" sz="6000" i="1" dirty="0" smtClean="0"/>
              <a:t>Самоуважение</a:t>
            </a:r>
            <a:r>
              <a:rPr lang="ru-RU" sz="4800" i="1" dirty="0" smtClean="0"/>
              <a:t> </a:t>
            </a:r>
            <a:endParaRPr lang="ru-RU" sz="4800" i="1" dirty="0"/>
          </a:p>
        </p:txBody>
      </p:sp>
      <p:pic>
        <p:nvPicPr>
          <p:cNvPr id="6145" name="Picture 1" descr="C:\Documents and Settings\Server\Рабочий стол\Я - гражданин России\8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357430"/>
            <a:ext cx="1457775" cy="22145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C:\Documents and Settings\Server\Рабочий стол\Я - гражданин России\penza3-2708.jpg"/>
          <p:cNvPicPr>
            <a:picLocks noChangeAspect="1" noChangeArrowheads="1"/>
          </p:cNvPicPr>
          <p:nvPr/>
        </p:nvPicPr>
        <p:blipFill>
          <a:blip r:embed="rId2" cstate="print">
            <a:lum bright="40000" contrast="-40000"/>
          </a:blip>
          <a:srcRect/>
          <a:stretch>
            <a:fillRect/>
          </a:stretch>
        </p:blipFill>
        <p:spPr bwMode="auto">
          <a:xfrm>
            <a:off x="785786" y="1428735"/>
            <a:ext cx="7572428" cy="461850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81328"/>
            <a:ext cx="8501122" cy="4448002"/>
          </a:xfrm>
        </p:spPr>
        <p:txBody>
          <a:bodyPr>
            <a:noAutofit/>
          </a:bodyPr>
          <a:lstStyle/>
          <a:p>
            <a:pPr marL="88900" indent="20638" algn="just">
              <a:buNone/>
            </a:pPr>
            <a:r>
              <a:rPr lang="ru-RU" sz="1650" b="1" dirty="0" smtClean="0"/>
              <a:t>Патриотизм очень сокровенное чувство, находящееся глубоко в душе (подсознании). О патриотизме судят не по словам, а по делам каждого человека. Патриот не тот, кто сам себя так называет, а тот, кого будут чтить таковым другие, но прежде всего его соотечественники. Таким образом, настоящим (идеальным) патриотом можно считать только человека, постоянно укрепляющего свое физическое и нравственное здоровье, хорошо воспитанного, образованного и просвещенного, имеющего нормальную семью, почитающего своих предков, растящего и воспитывающего в лучших традициях своих потомков, содержащего в надлежащем состоянии свое жилище (квартиру, подъезд, дом, двор) и постоянно улучшающего свой быт, образ жизни и культуру поведения, работающего во благо своего Отечества, участвующего в общественных мероприятиях или организациях патриотической ориентации, т.е. направленных на объединение сограждан в целях достижения патриотических целей и совместного выполнения патриотических задач той или иной степени сложности и важности по обустройству и развитию своей Родины, по оздоровлению, умножению числа своих просвещенных соотечественников.</a:t>
            </a:r>
            <a:endParaRPr lang="ru-RU" sz="165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Патриотизм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1643050"/>
            <a:ext cx="5186370" cy="4364241"/>
          </a:xfrm>
        </p:spPr>
        <p:txBody>
          <a:bodyPr>
            <a:normAutofit/>
          </a:bodyPr>
          <a:lstStyle/>
          <a:p>
            <a:pPr marL="88900" indent="544513" algn="just">
              <a:buNone/>
            </a:pPr>
            <a:r>
              <a:rPr lang="ru-RU" dirty="0" smtClean="0"/>
              <a:t>Мужество рождается в борьбе. </a:t>
            </a:r>
          </a:p>
          <a:p>
            <a:pPr marL="88900" indent="544513" algn="just">
              <a:buNone/>
            </a:pPr>
            <a:r>
              <a:rPr lang="ru-RU" dirty="0" smtClean="0"/>
              <a:t>Мужество воспитывается изо дня в день в упорном сопротивлении трудностям. И девиз нашей молодежи - это мужество, это упорство, это настойчивость, это преодоление всех препятствий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/>
              <a:t>Мужество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C:\Documents and Settings\Server\Рабочий стол\Я - гражданин России\f_9636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3000375" cy="41338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 rot="10800000" flipV="1">
            <a:off x="0" y="5500702"/>
            <a:ext cx="38164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Ташкент - Памятник "</a:t>
            </a:r>
            <a:r>
              <a:rPr kumimoji="0" lang="ru-RU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Мужество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" </a:t>
            </a:r>
          </a:p>
        </p:txBody>
      </p:sp>
      <p:pic>
        <p:nvPicPr>
          <p:cNvPr id="7" name="Picture 2" descr="G:\конкурсы\Я - гражданин России\9398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001024" y="5768278"/>
            <a:ext cx="1142975" cy="10897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371</TotalTime>
  <Words>464</Words>
  <Application>Microsoft Office PowerPoint</Application>
  <PresentationFormat>Экран (4:3)</PresentationFormat>
  <Paragraphs>38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Муниципальное оздоровительное образовательное учреждение санаторного типа для детей, нуждающихся в длительном лечении  «Санаторная школа-интернат №5»</vt:lpstr>
      <vt:lpstr>Мотивационные вопросы:</vt:lpstr>
      <vt:lpstr>Давайте обсудим!</vt:lpstr>
      <vt:lpstr>Давайте обсудим!</vt:lpstr>
      <vt:lpstr>Давайте обсудим!</vt:lpstr>
      <vt:lpstr>Физминутка</vt:lpstr>
      <vt:lpstr>Самоуважение </vt:lpstr>
      <vt:lpstr>Патриотизм </vt:lpstr>
      <vt:lpstr>Мужество </vt:lpstr>
      <vt:lpstr>Гражданственность </vt:lpstr>
      <vt:lpstr>Андрей Дмитриевич Сахаров</vt:lpstr>
      <vt:lpstr>Творческая работа</vt:lpstr>
      <vt:lpstr>Итоги урока</vt:lpstr>
      <vt:lpstr>Слайд 14</vt:lpstr>
    </vt:vector>
  </TitlesOfParts>
  <Company>ОУ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Школа-интернат №5</dc:creator>
  <cp:lastModifiedBy>user</cp:lastModifiedBy>
  <cp:revision>62</cp:revision>
  <dcterms:created xsi:type="dcterms:W3CDTF">2011-02-28T07:46:31Z</dcterms:created>
  <dcterms:modified xsi:type="dcterms:W3CDTF">2011-03-10T11:12:57Z</dcterms:modified>
</cp:coreProperties>
</file>