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8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AFA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58173-A1AD-4FE5-82AA-3D73FCD72071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629CC-7A56-4E4B-98CF-A5A7BD41B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29CC-7A56-4E4B-98CF-A5A7BD41BB0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D03-06CF-4A0E-AFCA-DD8E90CC529C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ECF4-4600-436F-AA3C-8434C80F83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D03-06CF-4A0E-AFCA-DD8E90CC529C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ECF4-4600-436F-AA3C-8434C80F8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D03-06CF-4A0E-AFCA-DD8E90CC529C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ECF4-4600-436F-AA3C-8434C80F8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D03-06CF-4A0E-AFCA-DD8E90CC529C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ECF4-4600-436F-AA3C-8434C80F8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D03-06CF-4A0E-AFCA-DD8E90CC529C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074ECF4-4600-436F-AA3C-8434C80F8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D03-06CF-4A0E-AFCA-DD8E90CC529C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ECF4-4600-436F-AA3C-8434C80F8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D03-06CF-4A0E-AFCA-DD8E90CC529C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ECF4-4600-436F-AA3C-8434C80F8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D03-06CF-4A0E-AFCA-DD8E90CC529C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ECF4-4600-436F-AA3C-8434C80F8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D03-06CF-4A0E-AFCA-DD8E90CC529C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ECF4-4600-436F-AA3C-8434C80F8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D03-06CF-4A0E-AFCA-DD8E90CC529C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ECF4-4600-436F-AA3C-8434C80F8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6D03-06CF-4A0E-AFCA-DD8E90CC529C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ECF4-4600-436F-AA3C-8434C80F8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1D6D03-06CF-4A0E-AFCA-DD8E90CC529C}" type="datetimeFigureOut">
              <a:rPr lang="ru-RU" smtClean="0"/>
              <a:pPr/>
              <a:t>28.03.2011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74ECF4-4600-436F-AA3C-8434C80F8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video" Target="file:///C:\Users\1\Desktop\&#1042;&#1080;&#1076;&#1077;&#1086;%20&#1086;&#1087;&#1088;&#1086;&#1089;\5.avi" TargetMode="External"/><Relationship Id="rId7" Type="http://schemas.openxmlformats.org/officeDocument/2006/relationships/image" Target="../media/image9.png"/><Relationship Id="rId2" Type="http://schemas.openxmlformats.org/officeDocument/2006/relationships/video" Target="file:///C:\Users\1\Desktop\&#1042;&#1080;&#1076;&#1077;&#1086;%20&#1086;&#1087;&#1088;&#1086;&#1089;\2.avi" TargetMode="External"/><Relationship Id="rId1" Type="http://schemas.openxmlformats.org/officeDocument/2006/relationships/video" Target="file:///C:\Users\1\Desktop\&#1042;&#1080;&#1076;&#1077;&#1086;%20&#1086;&#1087;&#1088;&#1086;&#1089;\1.avi" TargetMode="Externa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1\Desktop\&#1042;&#1080;&#1076;&#1077;&#1086;%20&#1086;&#1087;&#1088;&#1086;&#1089;\3.avi" TargetMode="Externa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video" Target="file:///C:\Users\1\Desktop\&#1042;&#1080;&#1076;&#1077;&#1086;%20&#1086;&#1087;&#1088;&#1086;&#1089;\7.avi" TargetMode="External"/><Relationship Id="rId7" Type="http://schemas.openxmlformats.org/officeDocument/2006/relationships/image" Target="../media/image13.png"/><Relationship Id="rId2" Type="http://schemas.openxmlformats.org/officeDocument/2006/relationships/video" Target="file:///C:\Users\1\Desktop\&#1042;&#1080;&#1076;&#1077;&#1086;%20&#1086;&#1087;&#1088;&#1086;&#1089;\10.avi" TargetMode="External"/><Relationship Id="rId1" Type="http://schemas.openxmlformats.org/officeDocument/2006/relationships/video" Target="file:///C:\Users\1\Desktop\&#1042;&#1080;&#1076;&#1077;&#1086;%20&#1086;&#1087;&#1088;&#1086;&#1089;\9.avi" TargetMode="Externa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1\Desktop\&#1042;&#1080;&#1076;&#1077;&#1086;%20&#1086;&#1087;&#1088;&#1086;&#1089;\13.avi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143932" cy="1285883"/>
          </a:xfrm>
        </p:spPr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129590" cy="3286148"/>
          </a:xfrm>
          <a:gradFill flip="none" rotWithShape="1">
            <a:gsLst>
              <a:gs pos="0">
                <a:srgbClr val="DCEBF5">
                  <a:alpha val="84000"/>
                </a:srgbClr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16200000" scaled="1"/>
            <a:tileRect/>
          </a:gradFill>
          <a:effectLst>
            <a:outerShdw blurRad="190500" dist="228600" dir="2700000" sy="90000" rotWithShape="0">
              <a:srgbClr val="000000">
                <a:alpha val="25500"/>
              </a:srgbClr>
            </a:outerShdw>
            <a:reflection blurRad="6350" stA="50000" endA="300" endPos="90000" dir="5400000" sy="-100000" algn="bl" rotWithShape="0"/>
          </a:effectLst>
          <a:scene3d>
            <a:camera prst="isometricOffAxis1Right"/>
            <a:lightRig rig="threePt" dir="t"/>
          </a:scene3d>
          <a:sp3d prstMaterial="softEdge">
            <a:bevelT w="31750" h="1016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30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Россия в начале </a:t>
            </a:r>
            <a:r>
              <a:rPr lang="en-US" sz="3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XXI</a:t>
            </a: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века – угроза тоталитаризма.</a:t>
            </a:r>
          </a:p>
          <a:p>
            <a:endParaRPr lang="en-US" sz="30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( Размышление  над темой…)</a:t>
            </a:r>
            <a:endParaRPr lang="ru-RU" sz="3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4" name="Волна 3"/>
          <p:cNvSpPr/>
          <p:nvPr/>
        </p:nvSpPr>
        <p:spPr>
          <a:xfrm rot="21175518">
            <a:off x="1422210" y="5061599"/>
            <a:ext cx="6058683" cy="142873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Посвящается А.Д. Сахарову.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Диаграмма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0" y="857232"/>
          <a:ext cx="9144000" cy="4786346"/>
        </p:xfrm>
        <a:graphic>
          <a:graphicData uri="http://schemas.openxmlformats.org/presentationml/2006/ole">
            <p:oleObj spid="_x0000_s1026" name="Диаграмма" r:id="rId3" imgW="7934459" imgH="4952910" progId="MSGraph.Chart.8">
              <p:embed followColorScheme="full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5643578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А- молодежь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В- средний класс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С- старшее поколение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урок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" y="0"/>
            <a:ext cx="912963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Выводы</a:t>
            </a:r>
            <a:r>
              <a:rPr lang="ru-RU" dirty="0" smtClean="0"/>
              <a:t>: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1) Общество готово в целом принять новую систему ценностей.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2) Завоевания демократии социум понимает поверхностно. Свобода в их понимании в материальных благах.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3) Общество по материальному достатку находится на уровне бедности и от этого для многих тоталитаризм так привлекателен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564360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Уроки А.Д. Сахарова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857232"/>
            <a:ext cx="6572264" cy="60007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1) Долг перед страной выше долга перед властью.</a:t>
            </a:r>
          </a:p>
          <a:p>
            <a:r>
              <a:rPr lang="ru-RU" dirty="0" smtClean="0"/>
              <a:t>2) Не может быть деления людей на тех, кто руководит, и тех, кто является ведомым.</a:t>
            </a:r>
          </a:p>
          <a:p>
            <a:r>
              <a:rPr lang="ru-RU" dirty="0" smtClean="0"/>
              <a:t>3) Прогресс не может быть без мер, без реформ социального характера.</a:t>
            </a:r>
          </a:p>
          <a:p>
            <a:r>
              <a:rPr lang="ru-RU" dirty="0" smtClean="0"/>
              <a:t>4) Деятельность международного терроризма преступна, противоречит целям мира и прогресса.</a:t>
            </a:r>
          </a:p>
          <a:p>
            <a:r>
              <a:rPr lang="ru-RU" dirty="0" smtClean="0"/>
              <a:t>5) Прогресс мира невозможен без всемирной информационной системы ( ВИС ).</a:t>
            </a:r>
          </a:p>
          <a:p>
            <a:r>
              <a:rPr lang="ru-RU" dirty="0" smtClean="0"/>
              <a:t>6) Основная ценность развитого современного общества – права человека.</a:t>
            </a:r>
            <a:endParaRPr lang="ru-RU" dirty="0"/>
          </a:p>
        </p:txBody>
      </p:sp>
      <p:pic>
        <p:nvPicPr>
          <p:cNvPr id="4" name="Picture 18" descr="C:\Users\1\Desktop\сахаров фото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18409" cy="3833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ур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5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«Образ Росси завтра»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Россия – социальное государство.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Основная идея – забота о человеке, его здоровье, достатке, образовании.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Основной страт – средний класс.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Гражданское общество, бизнес и  государство – равноправные участники и партнеры.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России – эффективная система обязательного социального страхования.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России развитая и конкурентоспособная национальная финансовая система.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429388" cy="635795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  <a:latin typeface="Segoe Script" pitchFamily="34" charset="0"/>
              </a:rPr>
              <a:t>«Будущее может быть трагично. Оно может быть и более достойным человека, более добрым и разумным. Но его не может быть совсем. Все зависит от нас…»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</a:t>
            </a:r>
            <a:r>
              <a:rPr lang="ru-RU" dirty="0" smtClean="0"/>
              <a:t> </a:t>
            </a:r>
            <a:r>
              <a:rPr lang="ru-RU" dirty="0" smtClean="0"/>
              <a:t>А.Д. Сахаров</a:t>
            </a:r>
            <a:endParaRPr lang="ru-RU" dirty="0"/>
          </a:p>
        </p:txBody>
      </p:sp>
      <p:pic>
        <p:nvPicPr>
          <p:cNvPr id="2050" name="Picture 2" descr="C:\Users\1\Desktop\сахаров 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29337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Эпиграф</a:t>
            </a:r>
            <a:endParaRPr lang="ru-RU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4"/>
          <p:cNvSpPr>
            <a:spLocks noGrp="1"/>
          </p:cNvSpPr>
          <p:nvPr>
            <p:ph type="body" idx="1"/>
          </p:nvPr>
        </p:nvSpPr>
        <p:spPr>
          <a:xfrm>
            <a:off x="642909" y="5429264"/>
            <a:ext cx="3571901" cy="85725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ru-RU" sz="32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А.Д. Сахаров</a:t>
            </a:r>
          </a:p>
          <a:p>
            <a:endParaRPr lang="ru-RU" dirty="0"/>
          </a:p>
        </p:txBody>
      </p:sp>
      <p:sp useBgFill="1"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642910" y="1214422"/>
            <a:ext cx="3520440" cy="41148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Делай, что надо и будь, что будет.</a:t>
            </a:r>
          </a:p>
          <a:p>
            <a:pPr>
              <a:buNone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 конечном итоге нравственный выбор является самым прагматичным.</a:t>
            </a:r>
          </a:p>
          <a:p>
            <a:endParaRPr lang="ru-RU" sz="3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700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214422"/>
            <a:ext cx="3520440" cy="4114800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None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>
              <a:buNone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>
              <a:buNone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285728"/>
            <a:ext cx="2981907" cy="92333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i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Эпиграф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928670"/>
            <a:ext cx="3707130" cy="5358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186766" cy="439421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тоталитарных тенденций в демократизации Российского общества в начале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урок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75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8229600" cy="1143000"/>
          </a:xfrm>
        </p:spPr>
        <p:txBody>
          <a:bodyPr/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4" name="Волна 3"/>
          <p:cNvSpPr/>
          <p:nvPr/>
        </p:nvSpPr>
        <p:spPr>
          <a:xfrm>
            <a:off x="0" y="642918"/>
            <a:ext cx="9144000" cy="6215082"/>
          </a:xfrm>
          <a:prstGeom prst="wav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rgbClr val="FAFA1A"/>
              </a:solidFill>
            </a:endParaRPr>
          </a:p>
          <a:p>
            <a:endParaRPr lang="ru-RU" sz="3200" dirty="0" smtClean="0">
              <a:solidFill>
                <a:srgbClr val="FAFA1A"/>
              </a:solidFill>
            </a:endParaRP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1)Раскрыть проявление тоталитарных черт в России в начале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XXI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века, показать историческую закономерность и объективность развития тоталитаризма в России;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2) Рассмотреть идеи А.Д. Сахарова, показать их значимость для современного российского общества;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3) Составить программу действий по искоренению негативных тенденций «Образ России завтра».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0"/>
            <a:ext cx="5929322" cy="1143000"/>
          </a:xfrm>
        </p:spPr>
        <p:txBody>
          <a:bodyPr/>
          <a:lstStyle/>
          <a:p>
            <a:r>
              <a:rPr lang="ru-RU" dirty="0" smtClean="0"/>
              <a:t>Вопросы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7498" y="1214422"/>
            <a:ext cx="6186502" cy="564357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1) Почему именно Россия унаследовала тоталитарное прошлое. Было ли это исторически закономерно?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2)  Какую роль сыграла в формировании тоталитарного сознания российская интеллигенция?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3) Существует ли угроза восстановления тоталитарного режима в России сегодня?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4) От какого наследства Россия должна отказаться и по какому пути ей идти?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5) Какие уроки нам дали идеи А.Д. Сахарова?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6) На сколько сегодня в России выражено сопротивление власти?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1\Desktop\ур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0995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ур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2" y="3929066"/>
            <a:ext cx="5143498" cy="29289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60007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Социологический 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6829444" cy="29003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1) Вы довольны развитием демократии в нашей стране?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2) Что для вас значит свобода?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3) Вам хватает этой свободы?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1\Desktop\ур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0"/>
            <a:ext cx="2643174" cy="3929066"/>
          </a:xfrm>
          <a:prstGeom prst="rect">
            <a:avLst/>
          </a:prstGeom>
          <a:noFill/>
        </p:spPr>
      </p:pic>
      <p:pic>
        <p:nvPicPr>
          <p:cNvPr id="4100" name="Picture 4" descr="C:\Users\1\Desktop\урок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29066"/>
            <a:ext cx="4000496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229600" cy="3357586"/>
          </a:xfrm>
        </p:spPr>
        <p:txBody>
          <a:bodyPr>
            <a:normAutofit/>
          </a:bodyPr>
          <a:lstStyle/>
          <a:p>
            <a:r>
              <a:rPr lang="ru-RU" sz="7200" dirty="0" err="1" smtClean="0"/>
              <a:t>Видеоблог</a:t>
            </a:r>
            <a:endParaRPr lang="ru-RU" sz="72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286116" y="4071942"/>
            <a:ext cx="2500330" cy="2786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4286251" cy="3429000"/>
          </a:xfrm>
          <a:prstGeom prst="rect">
            <a:avLst/>
          </a:prstGeom>
        </p:spPr>
      </p:pic>
      <p:pic>
        <p:nvPicPr>
          <p:cNvPr id="5" name="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4286248" cy="3428998"/>
          </a:xfrm>
          <a:prstGeom prst="rect">
            <a:avLst/>
          </a:prstGeom>
        </p:spPr>
      </p:pic>
      <p:pic>
        <p:nvPicPr>
          <p:cNvPr id="7" name="5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4286247" y="0"/>
            <a:ext cx="4857753" cy="3428998"/>
          </a:xfrm>
          <a:prstGeom prst="rect">
            <a:avLst/>
          </a:prstGeom>
        </p:spPr>
      </p:pic>
      <p:pic>
        <p:nvPicPr>
          <p:cNvPr id="8" name="3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9" cstate="print"/>
          <a:stretch>
            <a:fillRect/>
          </a:stretch>
        </p:blipFill>
        <p:spPr>
          <a:xfrm>
            <a:off x="4286248" y="3429000"/>
            <a:ext cx="485775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9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9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29116" y="0"/>
            <a:ext cx="4714884" cy="3771907"/>
          </a:xfrm>
          <a:prstGeom prst="rect">
            <a:avLst/>
          </a:prstGeom>
        </p:spPr>
      </p:pic>
      <p:pic>
        <p:nvPicPr>
          <p:cNvPr id="6" name="10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0" y="3714752"/>
            <a:ext cx="4429124" cy="3143248"/>
          </a:xfrm>
          <a:prstGeom prst="rect">
            <a:avLst/>
          </a:prstGeom>
        </p:spPr>
      </p:pic>
      <p:pic>
        <p:nvPicPr>
          <p:cNvPr id="9" name="7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4464845" cy="3714752"/>
          </a:xfrm>
          <a:prstGeom prst="rect">
            <a:avLst/>
          </a:prstGeom>
        </p:spPr>
      </p:pic>
      <p:pic>
        <p:nvPicPr>
          <p:cNvPr id="10" name="13.avi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9" cstate="print"/>
          <a:stretch>
            <a:fillRect/>
          </a:stretch>
        </p:blipFill>
        <p:spPr>
          <a:xfrm>
            <a:off x="4429124" y="3643314"/>
            <a:ext cx="4714876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238</TotalTime>
  <Words>457</Words>
  <Application>Microsoft Office PowerPoint</Application>
  <PresentationFormat>Экран (4:3)</PresentationFormat>
  <Paragraphs>60</Paragraphs>
  <Slides>14</Slides>
  <Notes>1</Notes>
  <HiddenSlides>0</HiddenSlides>
  <MMClips>8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Апекс</vt:lpstr>
      <vt:lpstr>Диаграмма</vt:lpstr>
      <vt:lpstr>Тема Урока:</vt:lpstr>
      <vt:lpstr>Эпиграф</vt:lpstr>
      <vt:lpstr>Проблема</vt:lpstr>
      <vt:lpstr>Цели урока:</vt:lpstr>
      <vt:lpstr>Вопросы урока</vt:lpstr>
      <vt:lpstr> Социологический опрос</vt:lpstr>
      <vt:lpstr>Видеоблог</vt:lpstr>
      <vt:lpstr>Слайд 8</vt:lpstr>
      <vt:lpstr>Слайд 9</vt:lpstr>
      <vt:lpstr>Диаграмма</vt:lpstr>
      <vt:lpstr>Выводы: </vt:lpstr>
      <vt:lpstr>Уроки А.Д. Сахарова</vt:lpstr>
      <vt:lpstr>«Образ Росси завтра»</vt:lpstr>
      <vt:lpstr>«Будущее может быть трагично. Оно может быть и более достойным человека, более добрым и разумным. Но его не может быть совсем. Все зависит от нас…»                  А.Д. Сахаров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1</dc:creator>
  <cp:lastModifiedBy>1</cp:lastModifiedBy>
  <cp:revision>28</cp:revision>
  <dcterms:created xsi:type="dcterms:W3CDTF">2011-01-22T08:38:11Z</dcterms:created>
  <dcterms:modified xsi:type="dcterms:W3CDTF">2011-03-28T05:19:17Z</dcterms:modified>
</cp:coreProperties>
</file>